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4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sldIdLst>
    <p:sldId id="256" r:id="rId2"/>
    <p:sldId id="302" r:id="rId3"/>
    <p:sldId id="275" r:id="rId4"/>
    <p:sldId id="306" r:id="rId5"/>
    <p:sldId id="257" r:id="rId6"/>
    <p:sldId id="305" r:id="rId7"/>
    <p:sldId id="308" r:id="rId8"/>
    <p:sldId id="258" r:id="rId9"/>
    <p:sldId id="274" r:id="rId10"/>
    <p:sldId id="270" r:id="rId11"/>
    <p:sldId id="272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47"/>
    <p:restoredTop sz="98540" autoAdjust="0"/>
  </p:normalViewPr>
  <p:slideViewPr>
    <p:cSldViewPr snapToObjects="1">
      <p:cViewPr varScale="1">
        <p:scale>
          <a:sx n="74" d="100"/>
          <a:sy n="74" d="100"/>
        </p:scale>
        <p:origin x="176" y="7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4.wdp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7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 cstate="email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4" cstate="email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4" cstate="email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7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9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B8A4-1FD7-A846-AE9C-9A98B944BB27}" type="datetimeFigureOut">
              <a:rPr lang="en-US" smtClean="0"/>
              <a:pPr/>
              <a:t>4/16/19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8AEBC817-7ADC-754A-B0FD-7C0B9092A5D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463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B8A4-1FD7-A846-AE9C-9A98B944BB27}" type="datetimeFigureOut">
              <a:rPr lang="en-US" smtClean="0"/>
              <a:pPr/>
              <a:t>4/16/19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C817-7ADC-754A-B0FD-7C0B9092A5D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078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B8A4-1FD7-A846-AE9C-9A98B944BB27}" type="datetimeFigureOut">
              <a:rPr lang="en-US" smtClean="0"/>
              <a:pPr/>
              <a:t>4/16/19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C817-7ADC-754A-B0FD-7C0B9092A5D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131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B8A4-1FD7-A846-AE9C-9A98B944BB27}" type="datetimeFigureOut">
              <a:rPr lang="en-US" smtClean="0"/>
              <a:pPr/>
              <a:t>4/16/19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C817-7ADC-754A-B0FD-7C0B9092A5D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72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 cstate="email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070B8A4-1FD7-A846-AE9C-9A98B944BB27}" type="datetimeFigureOut">
              <a:rPr lang="en-US" smtClean="0"/>
              <a:pPr/>
              <a:t>4/16/19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8AEBC817-7ADC-754A-B0FD-7C0B9092A5D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335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B8A4-1FD7-A846-AE9C-9A98B944BB27}" type="datetimeFigureOut">
              <a:rPr lang="en-US" smtClean="0"/>
              <a:pPr/>
              <a:t>4/16/19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C817-7ADC-754A-B0FD-7C0B9092A5D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27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B8A4-1FD7-A846-AE9C-9A98B944BB27}" type="datetimeFigureOut">
              <a:rPr lang="en-US" smtClean="0"/>
              <a:pPr/>
              <a:t>4/16/19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C817-7ADC-754A-B0FD-7C0B9092A5D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660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070B8A4-1FD7-A846-AE9C-9A98B944BB27}" type="datetimeFigureOut">
              <a:rPr lang="en-US" smtClean="0"/>
              <a:pPr/>
              <a:t>4/16/19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C817-7ADC-754A-B0FD-7C0B9092A5D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98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B8A4-1FD7-A846-AE9C-9A98B944BB27}" type="datetimeFigureOut">
              <a:rPr lang="en-US" smtClean="0"/>
              <a:pPr/>
              <a:t>4/16/19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C817-7ADC-754A-B0FD-7C0B9092A5D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129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 cstate="email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B8A4-1FD7-A846-AE9C-9A98B944BB27}" type="datetimeFigureOut">
              <a:rPr lang="en-US" smtClean="0"/>
              <a:pPr/>
              <a:t>4/16/19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C817-7ADC-754A-B0FD-7C0B9092A5D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47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 cstate="email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B8A4-1FD7-A846-AE9C-9A98B944BB27}" type="datetimeFigureOut">
              <a:rPr lang="en-US" smtClean="0"/>
              <a:pPr/>
              <a:t>4/16/19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C817-7ADC-754A-B0FD-7C0B9092A5D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705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070B8A4-1FD7-A846-AE9C-9A98B944BB27}" type="datetimeFigureOut">
              <a:rPr lang="en-US" smtClean="0"/>
              <a:pPr/>
              <a:t>4/16/19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8AEBC817-7ADC-754A-B0FD-7C0B9092A5D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17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tif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8.jpeg"/><Relationship Id="rId5" Type="http://schemas.openxmlformats.org/officeDocument/2006/relationships/image" Target="../media/image13.jpeg"/><Relationship Id="rId10" Type="http://schemas.openxmlformats.org/officeDocument/2006/relationships/image" Target="../media/image17.jpeg"/><Relationship Id="rId4" Type="http://schemas.openxmlformats.org/officeDocument/2006/relationships/image" Target="../media/image12.jpe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tiff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mopYuF4BzY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23.jpeg"/><Relationship Id="rId4" Type="http://schemas.openxmlformats.org/officeDocument/2006/relationships/hyperlink" Target="https://www.youtube.com/watch?v=uxHQUvCkV2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Zm7EOamWk" TargetMode="External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3.jpeg"/><Relationship Id="rId4" Type="http://schemas.openxmlformats.org/officeDocument/2006/relationships/hyperlink" Target="https://www.youtube.com/watch?v=COFHGFZxtnY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https://www.youtube.com/watch?v=mOLOeaYjRME" TargetMode="External"/><Relationship Id="rId7" Type="http://schemas.openxmlformats.org/officeDocument/2006/relationships/image" Target="../media/image29.jpeg"/><Relationship Id="rId2" Type="http://schemas.openxmlformats.org/officeDocument/2006/relationships/hyperlink" Target="https://www.youtube.com/watch?v=3PdVqWuqUsI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3.png"/><Relationship Id="rId4" Type="http://schemas.openxmlformats.org/officeDocument/2006/relationships/image" Target="../media/image27.jpeg"/><Relationship Id="rId9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watch?v=QEg6015_6F4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2143763"/>
            <a:ext cx="8229600" cy="2387351"/>
          </a:xfrm>
        </p:spPr>
        <p:txBody>
          <a:bodyPr>
            <a:normAutofit/>
          </a:bodyPr>
          <a:lstStyle/>
          <a:p>
            <a:r>
              <a:rPr lang="en-US" sz="8800" dirty="0" err="1">
                <a:cs typeface="Arial"/>
              </a:rPr>
              <a:t>Popmuziek</a:t>
            </a:r>
            <a:br>
              <a:rPr lang="en-US" sz="7200" dirty="0"/>
            </a:br>
            <a:endParaRPr lang="en-US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3471510"/>
            <a:ext cx="8229600" cy="2857871"/>
          </a:xfrm>
        </p:spPr>
        <p:txBody>
          <a:bodyPr>
            <a:normAutofit/>
          </a:bodyPr>
          <a:lstStyle/>
          <a:p>
            <a:r>
              <a:rPr lang="en-US" sz="3500" dirty="0">
                <a:cs typeface="Arial"/>
              </a:rPr>
              <a:t>Amerika en </a:t>
            </a:r>
            <a:r>
              <a:rPr lang="en-US" sz="3500" dirty="0" err="1">
                <a:cs typeface="Arial"/>
              </a:rPr>
              <a:t>Engeland</a:t>
            </a:r>
            <a:r>
              <a:rPr lang="en-US" sz="3500" dirty="0">
                <a:cs typeface="Arial"/>
              </a:rPr>
              <a:t> Jaren ’50 en’60</a:t>
            </a:r>
          </a:p>
          <a:p>
            <a:endParaRPr lang="en-US" sz="2800" dirty="0">
              <a:cs typeface="Arial"/>
            </a:endParaRPr>
          </a:p>
          <a:p>
            <a:endParaRPr lang="en-US" sz="2800" dirty="0">
              <a:cs typeface="Arial"/>
            </a:endParaRPr>
          </a:p>
          <a:p>
            <a:r>
              <a:rPr lang="en-US" i="1" dirty="0">
                <a:cs typeface="Arial"/>
              </a:rPr>
              <a:t>“ Rock and Roll music, if you like it, if you feel it, you can’t help but move to it. That’s what happens to me. I can’t help it. “</a:t>
            </a:r>
          </a:p>
          <a:p>
            <a:r>
              <a:rPr lang="en-US" i="1" dirty="0">
                <a:cs typeface="Arial"/>
              </a:rPr>
              <a:t>Elvis Presley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5" name="Tekstvak 4"/>
          <p:cNvSpPr txBox="1"/>
          <p:nvPr/>
        </p:nvSpPr>
        <p:spPr>
          <a:xfrm>
            <a:off x="-1587751" y="453111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10043034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24544" y="3951223"/>
            <a:ext cx="4513903" cy="2287365"/>
          </a:xfrm>
        </p:spPr>
      </p:pic>
      <p:pic>
        <p:nvPicPr>
          <p:cNvPr id="5" name="Afbeelding 4" descr="jar50_-_05_radi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263" y="140507"/>
            <a:ext cx="2719254" cy="1697716"/>
          </a:xfrm>
          <a:prstGeom prst="rect">
            <a:avLst/>
          </a:prstGeom>
        </p:spPr>
      </p:pic>
      <p:pic>
        <p:nvPicPr>
          <p:cNvPr id="6" name="Afbeelding 5" descr="triotrack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8332" y="3902146"/>
            <a:ext cx="2740978" cy="2309468"/>
          </a:xfrm>
          <a:prstGeom prst="rect">
            <a:avLst/>
          </a:prstGeom>
        </p:spPr>
      </p:pic>
      <p:pic>
        <p:nvPicPr>
          <p:cNvPr id="8" name="Afbeelding 7" descr="tv_jaren_50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263" y="1950068"/>
            <a:ext cx="2753047" cy="1840233"/>
          </a:xfrm>
          <a:prstGeom prst="rect">
            <a:avLst/>
          </a:prstGeom>
        </p:spPr>
      </p:pic>
      <p:pic>
        <p:nvPicPr>
          <p:cNvPr id="9" name="Afbeelding 8" descr="home_jukebox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904" y="3978198"/>
            <a:ext cx="2233416" cy="2233416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AAE25B2E-4CA0-9D47-BFF0-A96EF54B74AB}"/>
              </a:ext>
            </a:extLst>
          </p:cNvPr>
          <p:cNvSpPr txBox="1">
            <a:spLocks/>
          </p:cNvSpPr>
          <p:nvPr/>
        </p:nvSpPr>
        <p:spPr>
          <a:xfrm>
            <a:off x="403389" y="200461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dirty="0"/>
              <a:t>1.Jaren ’50 </a:t>
            </a:r>
            <a:r>
              <a:rPr lang="nl-NL" sz="5400" dirty="0" err="1"/>
              <a:t>amerika</a:t>
            </a:r>
            <a:endParaRPr lang="nl-NL" sz="5400" dirty="0"/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D4C61C8D-8A1A-7B46-B0A2-15FCA25B8C30}"/>
              </a:ext>
            </a:extLst>
          </p:cNvPr>
          <p:cNvSpPr txBox="1">
            <a:spLocks/>
          </p:cNvSpPr>
          <p:nvPr/>
        </p:nvSpPr>
        <p:spPr>
          <a:xfrm>
            <a:off x="542882" y="1556792"/>
            <a:ext cx="4895417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nl-NL" sz="2400" u="sng" dirty="0">
                <a:solidFill>
                  <a:srgbClr val="C00000"/>
                </a:solidFill>
                <a:latin typeface="Arial"/>
                <a:cs typeface="Arial"/>
              </a:rPr>
              <a:t>De jongeren cultuur wordt geboren</a:t>
            </a:r>
          </a:p>
          <a:p>
            <a:pPr marL="0" indent="0">
              <a:buFont typeface="Wingdings" pitchFamily="2" charset="2"/>
              <a:buNone/>
            </a:pPr>
            <a:r>
              <a:rPr lang="nl-NL" sz="2400" dirty="0">
                <a:latin typeface="Arial"/>
                <a:cs typeface="Arial"/>
              </a:rPr>
              <a:t>Muziek is een belangrijk identificatiemiddel.</a:t>
            </a:r>
          </a:p>
          <a:p>
            <a:pPr marL="0" indent="0">
              <a:buFont typeface="Wingdings" pitchFamily="2" charset="2"/>
              <a:buNone/>
            </a:pPr>
            <a:r>
              <a:rPr lang="nl-NL" sz="2400" dirty="0">
                <a:latin typeface="Arial"/>
                <a:cs typeface="Arial"/>
              </a:rPr>
              <a:t>Steeds makkelijker om in aanraking te komen met de muziek die jij leuk vindt.</a:t>
            </a:r>
          </a:p>
          <a:p>
            <a:pPr marL="0" indent="0">
              <a:buFont typeface="Wingdings" pitchFamily="2" charset="2"/>
              <a:buNone/>
            </a:pP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62271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3995" y="1617752"/>
            <a:ext cx="4895417" cy="4050792"/>
          </a:xfrm>
        </p:spPr>
        <p:txBody>
          <a:bodyPr/>
          <a:lstStyle/>
          <a:p>
            <a:pPr marL="0" indent="0">
              <a:buNone/>
            </a:pPr>
            <a:r>
              <a:rPr lang="nl-NL" sz="2400" u="sng" dirty="0">
                <a:solidFill>
                  <a:srgbClr val="C00000"/>
                </a:solidFill>
                <a:latin typeface="Arial"/>
                <a:cs typeface="Arial"/>
              </a:rPr>
              <a:t>De jongeren cultuur</a:t>
            </a:r>
          </a:p>
          <a:p>
            <a:pPr marL="0" indent="0">
              <a:buNone/>
            </a:pPr>
            <a:r>
              <a:rPr lang="nl-NL" sz="2400" dirty="0">
                <a:latin typeface="Arial"/>
                <a:cs typeface="Arial"/>
              </a:rPr>
              <a:t>Een jongerencultuur is een groep jongeren die gebruik maken van dezelfde soort normen en waarden. Dit uit zich in kleding en andere uiterlijke kenmerken, taal en </a:t>
            </a:r>
            <a:r>
              <a:rPr lang="nl-NL" sz="2400" b="1" dirty="0">
                <a:latin typeface="Arial"/>
                <a:cs typeface="Arial"/>
              </a:rPr>
              <a:t>muziek</a:t>
            </a:r>
            <a:r>
              <a:rPr lang="nl-NL" sz="2400" dirty="0">
                <a:latin typeface="Arial"/>
                <a:cs typeface="Arial"/>
              </a:rPr>
              <a:t>.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  <p:pic>
        <p:nvPicPr>
          <p:cNvPr id="4" name="Afbeelding 3" descr="Sf_hiphop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85" y="4621313"/>
            <a:ext cx="2411760" cy="2094462"/>
          </a:xfrm>
          <a:prstGeom prst="rect">
            <a:avLst/>
          </a:prstGeom>
        </p:spPr>
      </p:pic>
      <p:pic>
        <p:nvPicPr>
          <p:cNvPr id="5" name="Afbeelding 4" descr="punks-703x34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8791" y="3113472"/>
            <a:ext cx="3682058" cy="1400782"/>
          </a:xfrm>
          <a:prstGeom prst="rect">
            <a:avLst/>
          </a:prstGeom>
        </p:spPr>
      </p:pic>
      <p:pic>
        <p:nvPicPr>
          <p:cNvPr id="6" name="Afbeelding 5" descr="docuzondag23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0416" y="4629695"/>
            <a:ext cx="2352309" cy="2086080"/>
          </a:xfrm>
          <a:prstGeom prst="rect">
            <a:avLst/>
          </a:prstGeom>
        </p:spPr>
      </p:pic>
      <p:pic>
        <p:nvPicPr>
          <p:cNvPr id="7" name="Afbeelding 6" descr="4038866_orig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8169" y="4621313"/>
            <a:ext cx="3682058" cy="2129753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DC22C4C5-FD71-A649-A643-B27C33FF9670}"/>
              </a:ext>
            </a:extLst>
          </p:cNvPr>
          <p:cNvSpPr txBox="1">
            <a:spLocks/>
          </p:cNvSpPr>
          <p:nvPr/>
        </p:nvSpPr>
        <p:spPr>
          <a:xfrm>
            <a:off x="403389" y="200461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dirty="0"/>
              <a:t>1.Jaren ’50 </a:t>
            </a:r>
            <a:r>
              <a:rPr lang="nl-NL" sz="5400" dirty="0" err="1"/>
              <a:t>amerika</a:t>
            </a:r>
            <a:endParaRPr lang="nl-NL" sz="5400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B71C26F2-4FBE-4A49-932C-5C4C105BDFB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5251" y="548680"/>
            <a:ext cx="3624797" cy="255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30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B2DF72-BFAE-BA41-9415-CD91A686E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1.Jaren ’50 </a:t>
            </a:r>
            <a:r>
              <a:rPr lang="nl-NL" dirty="0" err="1"/>
              <a:t>amerika</a:t>
            </a:r>
            <a:endParaRPr lang="nl-NL" dirty="0"/>
          </a:p>
        </p:txBody>
      </p:sp>
      <p:pic>
        <p:nvPicPr>
          <p:cNvPr id="4" name="Tijdelijke aanduiding voor inhoud 3" descr="jr50-06_luisteren_naar_de_radio.jpg">
            <a:extLst>
              <a:ext uri="{FF2B5EF4-FFF2-40B4-BE49-F238E27FC236}">
                <a16:creationId xmlns:a16="http://schemas.microsoft.com/office/drawing/2014/main" id="{1C26DAA8-2296-0B46-A323-02D62D96E3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747" r="-27747"/>
          <a:stretch>
            <a:fillRect/>
          </a:stretch>
        </p:blipFill>
        <p:spPr>
          <a:xfrm>
            <a:off x="-528956" y="4218708"/>
            <a:ext cx="4308604" cy="2413000"/>
          </a:xfrm>
          <a:prstGeom prst="rect">
            <a:avLst/>
          </a:prstGeom>
        </p:spPr>
      </p:pic>
      <p:pic>
        <p:nvPicPr>
          <p:cNvPr id="5" name="Afbeelding 4" descr="s900x600_a7469d6141488bf5068c77cd5dae5823.jpg">
            <a:extLst>
              <a:ext uri="{FF2B5EF4-FFF2-40B4-BE49-F238E27FC236}">
                <a16:creationId xmlns:a16="http://schemas.microsoft.com/office/drawing/2014/main" id="{CBBE0309-4B31-C549-A30D-F1EC09C240D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0" y="4218708"/>
            <a:ext cx="2413105" cy="2413000"/>
          </a:xfrm>
          <a:prstGeom prst="rect">
            <a:avLst/>
          </a:prstGeom>
        </p:spPr>
      </p:pic>
      <p:pic>
        <p:nvPicPr>
          <p:cNvPr id="8" name="Tijdelijke aanduiding voor inhoud 3" descr="fbeeldingsresultaat voor badmode  jaren 1950">
            <a:extLst>
              <a:ext uri="{FF2B5EF4-FFF2-40B4-BE49-F238E27FC236}">
                <a16:creationId xmlns:a16="http://schemas.microsoft.com/office/drawing/2014/main" id="{3D4895DF-6E9A-8D40-8A70-C536C8C19F1D}"/>
              </a:ext>
            </a:extLst>
          </p:cNvPr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17436" y="4218708"/>
            <a:ext cx="3302000" cy="2413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6027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7098" y="469936"/>
            <a:ext cx="7772400" cy="1609344"/>
          </a:xfrm>
        </p:spPr>
        <p:txBody>
          <a:bodyPr>
            <a:normAutofit/>
          </a:bodyPr>
          <a:lstStyle/>
          <a:p>
            <a:r>
              <a:rPr lang="nl-NL" sz="5400" dirty="0"/>
              <a:t>1.Jaren ’50 </a:t>
            </a:r>
            <a:r>
              <a:rPr lang="nl-NL" sz="5400" dirty="0" err="1"/>
              <a:t>amerika</a:t>
            </a:r>
            <a:endParaRPr lang="nl-NL" sz="5400" dirty="0"/>
          </a:p>
        </p:txBody>
      </p:sp>
      <p:pic>
        <p:nvPicPr>
          <p:cNvPr id="5" name="Afbeelding 4" descr="fbeeldingsresultaat voor kleding jaren 1950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0184" y="2115118"/>
            <a:ext cx="2473874" cy="2430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 descr="fbeeldingsresultaat voor kleding jaren 1950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46" t="-1570"/>
          <a:stretch/>
        </p:blipFill>
        <p:spPr bwMode="auto">
          <a:xfrm>
            <a:off x="6151457" y="4656746"/>
            <a:ext cx="1012831" cy="2080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fbeeldingsresultaat voor kleding jaren 1950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3755" y="2131761"/>
            <a:ext cx="1648342" cy="2413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 descr="fbeeldingsresultaat voor kleding jaren 1950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6165" y="4669747"/>
            <a:ext cx="1875663" cy="205373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482CC8E1-130D-684A-86C0-42A7D6FDC369}"/>
              </a:ext>
            </a:extLst>
          </p:cNvPr>
          <p:cNvSpPr/>
          <p:nvPr/>
        </p:nvSpPr>
        <p:spPr>
          <a:xfrm>
            <a:off x="387098" y="1715669"/>
            <a:ext cx="275665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cs typeface="Arial"/>
              </a:rPr>
              <a:t>Hoe </a:t>
            </a:r>
            <a:r>
              <a:rPr lang="en-US" sz="2400" dirty="0" err="1">
                <a:cs typeface="Arial"/>
              </a:rPr>
              <a:t>zagen</a:t>
            </a:r>
            <a:r>
              <a:rPr lang="en-US" sz="2400" dirty="0">
                <a:cs typeface="Arial"/>
              </a:rPr>
              <a:t> de </a:t>
            </a:r>
            <a:r>
              <a:rPr lang="en-US" sz="2400" dirty="0" err="1">
                <a:cs typeface="Arial"/>
              </a:rPr>
              <a:t>jaren</a:t>
            </a:r>
            <a:r>
              <a:rPr lang="en-US" sz="2400" dirty="0">
                <a:cs typeface="Arial"/>
              </a:rPr>
              <a:t> ‘50 </a:t>
            </a:r>
            <a:r>
              <a:rPr lang="en-US" sz="2400" dirty="0" err="1">
                <a:cs typeface="Arial"/>
              </a:rPr>
              <a:t>eruit</a:t>
            </a:r>
            <a:r>
              <a:rPr lang="en-US" sz="2400" dirty="0">
                <a:cs typeface="Arial"/>
              </a:rPr>
              <a:t>?</a:t>
            </a:r>
          </a:p>
          <a:p>
            <a:endParaRPr lang="en-US" sz="2000" dirty="0">
              <a:cs typeface="Arial"/>
            </a:endParaRPr>
          </a:p>
          <a:p>
            <a:r>
              <a:rPr lang="en-US" sz="2000" dirty="0" err="1">
                <a:cs typeface="Arial"/>
              </a:rPr>
              <a:t>Normen</a:t>
            </a:r>
            <a:r>
              <a:rPr lang="en-US" sz="2000" dirty="0">
                <a:cs typeface="Arial"/>
              </a:rPr>
              <a:t> </a:t>
            </a:r>
            <a:r>
              <a:rPr lang="en-US" sz="2000" dirty="0" err="1">
                <a:cs typeface="Arial"/>
              </a:rPr>
              <a:t>en</a:t>
            </a:r>
            <a:r>
              <a:rPr lang="en-US" sz="2000" dirty="0">
                <a:cs typeface="Arial"/>
              </a:rPr>
              <a:t> </a:t>
            </a:r>
            <a:r>
              <a:rPr lang="en-US" sz="2000" dirty="0" err="1">
                <a:cs typeface="Arial"/>
              </a:rPr>
              <a:t>waarden</a:t>
            </a:r>
            <a:r>
              <a:rPr lang="en-US" sz="2000" dirty="0">
                <a:cs typeface="Arial"/>
              </a:rPr>
              <a:t> in </a:t>
            </a:r>
            <a:r>
              <a:rPr lang="en-US" sz="2000" dirty="0" err="1">
                <a:cs typeface="Arial"/>
              </a:rPr>
              <a:t>kleding</a:t>
            </a:r>
            <a:r>
              <a:rPr lang="en-US" sz="2000" dirty="0">
                <a:cs typeface="Arial"/>
              </a:rPr>
              <a:t>, </a:t>
            </a:r>
            <a:r>
              <a:rPr lang="en-US" sz="2000" dirty="0" err="1">
                <a:cs typeface="Arial"/>
              </a:rPr>
              <a:t>vrijetijds</a:t>
            </a:r>
            <a:r>
              <a:rPr lang="en-US" sz="2000" dirty="0">
                <a:cs typeface="Arial"/>
              </a:rPr>
              <a:t> </a:t>
            </a:r>
            <a:r>
              <a:rPr lang="en-US" sz="2000" dirty="0" err="1">
                <a:cs typeface="Arial"/>
              </a:rPr>
              <a:t>besteding</a:t>
            </a:r>
            <a:r>
              <a:rPr lang="en-US" sz="2000" dirty="0">
                <a:cs typeface="Arial"/>
              </a:rPr>
              <a:t>, </a:t>
            </a:r>
            <a:r>
              <a:rPr lang="en-US" sz="2000" dirty="0" err="1">
                <a:cs typeface="Arial"/>
              </a:rPr>
              <a:t>jongeren</a:t>
            </a:r>
            <a:r>
              <a:rPr lang="en-US" sz="2000" dirty="0">
                <a:cs typeface="Arial"/>
              </a:rPr>
              <a:t>- </a:t>
            </a:r>
            <a:r>
              <a:rPr lang="en-US" sz="2000" dirty="0" err="1">
                <a:cs typeface="Arial"/>
              </a:rPr>
              <a:t>cultuur</a:t>
            </a:r>
            <a:r>
              <a:rPr lang="en-US" sz="2000" dirty="0">
                <a:cs typeface="Arial"/>
              </a:rPr>
              <a:t>, …</a:t>
            </a:r>
          </a:p>
        </p:txBody>
      </p:sp>
      <p:pic>
        <p:nvPicPr>
          <p:cNvPr id="10" name="Afbeelding 9" descr="fbeeldingsresultaat voor kleding jaren 1950">
            <a:extLst>
              <a:ext uri="{FF2B5EF4-FFF2-40B4-BE49-F238E27FC236}">
                <a16:creationId xmlns:a16="http://schemas.microsoft.com/office/drawing/2014/main" id="{40BBAF89-F814-3B48-9220-25042875CB43}"/>
              </a:ext>
            </a:extLst>
          </p:cNvPr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67511" y="2115118"/>
            <a:ext cx="1661356" cy="2497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Afbeelding 10" descr="rock-and-roll-046.jpg">
            <a:extLst>
              <a:ext uri="{FF2B5EF4-FFF2-40B4-BE49-F238E27FC236}">
                <a16:creationId xmlns:a16="http://schemas.microsoft.com/office/drawing/2014/main" id="{3CD9D167-5AE8-F141-AC44-6A83CC9CE74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56" b="100000" l="0" r="100000">
                        <a14:backgroundMark x1="67250" y1="8804" x2="89500" y2="54153"/>
                        <a14:backgroundMark x1="76500" y1="71429" x2="64000" y2="95183"/>
                        <a14:backgroundMark x1="48250" y1="80565" x2="48250" y2="80565"/>
                        <a14:backgroundMark x1="47250" y1="87708" x2="47250" y2="87708"/>
                        <a14:backgroundMark x1="46500" y1="85050" x2="46500" y2="85050"/>
                        <a14:backgroundMark x1="37500" y1="37874" x2="38250" y2="40698"/>
                        <a14:backgroundMark x1="60750" y1="37209" x2="60750" y2="37209"/>
                        <a14:backgroundMark x1="61000" y1="40365" x2="61000" y2="40365"/>
                        <a14:backgroundMark x1="37750" y1="36213" x2="37750" y2="36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1261" y="3573016"/>
            <a:ext cx="2646037" cy="3492398"/>
          </a:xfrm>
          <a:prstGeom prst="rect">
            <a:avLst/>
          </a:prstGeom>
        </p:spPr>
      </p:pic>
      <p:pic>
        <p:nvPicPr>
          <p:cNvPr id="13" name="Tijdelijke aanduiding voor inhoud 11">
            <a:extLst>
              <a:ext uri="{FF2B5EF4-FFF2-40B4-BE49-F238E27FC236}">
                <a16:creationId xmlns:a16="http://schemas.microsoft.com/office/drawing/2014/main" id="{DEFE99C8-9A81-B84C-971B-3EF233A606C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7099" y="4656746"/>
            <a:ext cx="3731112" cy="2051968"/>
          </a:xfrm>
          <a:prstGeom prst="rect">
            <a:avLst/>
          </a:prstGeom>
        </p:spPr>
      </p:pic>
      <p:pic>
        <p:nvPicPr>
          <p:cNvPr id="16" name="Afbeelding 15" descr="dyn002_original_400_247_pjpeg__6531c6385a6bc2a18cb279c56e6872ed.2.jpg">
            <a:extLst>
              <a:ext uri="{FF2B5EF4-FFF2-40B4-BE49-F238E27FC236}">
                <a16:creationId xmlns:a16="http://schemas.microsoft.com/office/drawing/2014/main" id="{E8C2BA88-1DE3-2A48-AFD3-76EBDF7EBBF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8871" y="264239"/>
            <a:ext cx="2249996" cy="1756162"/>
          </a:xfrm>
          <a:prstGeom prst="rect">
            <a:avLst/>
          </a:prstGeom>
        </p:spPr>
      </p:pic>
      <p:pic>
        <p:nvPicPr>
          <p:cNvPr id="17" name="Afbeelding 16" descr="JukeBox__115_.jpg">
            <a:extLst>
              <a:ext uri="{FF2B5EF4-FFF2-40B4-BE49-F238E27FC236}">
                <a16:creationId xmlns:a16="http://schemas.microsoft.com/office/drawing/2014/main" id="{4FD5F4A8-AEB4-B04E-807F-84D3C986D76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5700" y="264239"/>
            <a:ext cx="1214751" cy="179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62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556792"/>
            <a:ext cx="5909917" cy="4050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u="sng" dirty="0" err="1">
                <a:solidFill>
                  <a:srgbClr val="C00000"/>
                </a:solidFill>
                <a:cs typeface="Arial"/>
              </a:rPr>
              <a:t>Rol</a:t>
            </a:r>
            <a:r>
              <a:rPr lang="en-US" sz="1800" b="1" u="sng" dirty="0">
                <a:solidFill>
                  <a:srgbClr val="C00000"/>
                </a:solidFill>
                <a:cs typeface="Arial"/>
              </a:rPr>
              <a:t> </a:t>
            </a:r>
            <a:r>
              <a:rPr lang="en-US" sz="1800" b="1" u="sng" dirty="0" err="1">
                <a:solidFill>
                  <a:srgbClr val="C00000"/>
                </a:solidFill>
                <a:cs typeface="Arial"/>
              </a:rPr>
              <a:t>segregatie</a:t>
            </a:r>
            <a:endParaRPr lang="en-US" sz="1800" b="1" u="sng" dirty="0">
              <a:solidFill>
                <a:srgbClr val="C00000"/>
              </a:solidFill>
              <a:cs typeface="Arial"/>
            </a:endParaRPr>
          </a:p>
          <a:p>
            <a:pPr marL="0" indent="0">
              <a:buNone/>
            </a:pPr>
            <a:r>
              <a:rPr lang="en-US" sz="1800" dirty="0" err="1">
                <a:cs typeface="Arial"/>
              </a:rPr>
              <a:t>Scheiding</a:t>
            </a:r>
            <a:r>
              <a:rPr lang="en-US" sz="1800" dirty="0">
                <a:cs typeface="Arial"/>
              </a:rPr>
              <a:t> blank </a:t>
            </a:r>
            <a:r>
              <a:rPr lang="en-US" sz="1800" dirty="0" err="1">
                <a:cs typeface="Arial"/>
              </a:rPr>
              <a:t>en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zwart</a:t>
            </a:r>
            <a:r>
              <a:rPr lang="en-US" sz="1800" dirty="0">
                <a:cs typeface="Arial"/>
              </a:rPr>
              <a:t> (</a:t>
            </a:r>
            <a:r>
              <a:rPr lang="en-US" sz="1800" dirty="0" err="1">
                <a:cs typeface="Arial"/>
              </a:rPr>
              <a:t>zelfs</a:t>
            </a:r>
            <a:r>
              <a:rPr lang="en-US" sz="1800" dirty="0">
                <a:cs typeface="Arial"/>
              </a:rPr>
              <a:t> eigen </a:t>
            </a:r>
            <a:r>
              <a:rPr lang="en-US" sz="1800" dirty="0" err="1">
                <a:cs typeface="Arial"/>
              </a:rPr>
              <a:t>radiostations</a:t>
            </a:r>
            <a:r>
              <a:rPr lang="en-US" sz="1800" dirty="0">
                <a:cs typeface="Arial"/>
              </a:rPr>
              <a:t>). </a:t>
            </a:r>
          </a:p>
          <a:p>
            <a:pPr marL="0" indent="0">
              <a:buNone/>
            </a:pPr>
            <a:endParaRPr lang="en-US" sz="1800" dirty="0">
              <a:cs typeface="Arial"/>
            </a:endParaRPr>
          </a:p>
          <a:p>
            <a:pPr marL="0" indent="0">
              <a:buNone/>
            </a:pPr>
            <a:r>
              <a:rPr lang="en-US" sz="1800" u="sng" dirty="0" err="1">
                <a:cs typeface="Arial"/>
              </a:rPr>
              <a:t>Kenmerken</a:t>
            </a:r>
            <a:r>
              <a:rPr lang="en-US" sz="1800" u="sng" dirty="0">
                <a:cs typeface="Arial"/>
              </a:rPr>
              <a:t>:</a:t>
            </a:r>
          </a:p>
          <a:p>
            <a:pPr>
              <a:buFontTx/>
              <a:buChar char="-"/>
            </a:pPr>
            <a:r>
              <a:rPr lang="en-US" sz="1800" dirty="0" err="1">
                <a:cs typeface="Arial"/>
              </a:rPr>
              <a:t>Geen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gelijke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rechten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voor</a:t>
            </a:r>
            <a:r>
              <a:rPr lang="en-US" sz="1800" dirty="0">
                <a:cs typeface="Arial"/>
              </a:rPr>
              <a:t> blank </a:t>
            </a:r>
            <a:r>
              <a:rPr lang="en-US" sz="1800" dirty="0" err="1">
                <a:cs typeface="Arial"/>
              </a:rPr>
              <a:t>en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zwart</a:t>
            </a:r>
            <a:endParaRPr lang="en-US" sz="1800" dirty="0">
              <a:cs typeface="Arial"/>
            </a:endParaRPr>
          </a:p>
          <a:p>
            <a:pPr>
              <a:buFontTx/>
              <a:buChar char="-"/>
            </a:pPr>
            <a:r>
              <a:rPr lang="en-US" sz="1800" dirty="0">
                <a:cs typeface="Arial"/>
              </a:rPr>
              <a:t>Angst </a:t>
            </a:r>
            <a:r>
              <a:rPr lang="en-US" sz="1800" dirty="0" err="1">
                <a:cs typeface="Arial"/>
              </a:rPr>
              <a:t>voor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invloed</a:t>
            </a:r>
            <a:r>
              <a:rPr lang="en-US" sz="1800" dirty="0">
                <a:cs typeface="Arial"/>
              </a:rPr>
              <a:t> op de </a:t>
            </a:r>
            <a:r>
              <a:rPr lang="en-US" sz="1800" dirty="0" err="1">
                <a:cs typeface="Arial"/>
              </a:rPr>
              <a:t>blanke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jeugd</a:t>
            </a:r>
            <a:endParaRPr lang="en-US" sz="1800" dirty="0">
              <a:cs typeface="Arial"/>
            </a:endParaRPr>
          </a:p>
          <a:p>
            <a:endParaRPr lang="en-US" sz="1700" dirty="0">
              <a:cs typeface="Arial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0342805C-C0D7-3A4C-8CB5-8555BE8C3866}"/>
              </a:ext>
            </a:extLst>
          </p:cNvPr>
          <p:cNvSpPr txBox="1">
            <a:spLocks/>
          </p:cNvSpPr>
          <p:nvPr/>
        </p:nvSpPr>
        <p:spPr>
          <a:xfrm>
            <a:off x="395536" y="232783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dirty="0"/>
              <a:t>1.Jaren ’50 </a:t>
            </a:r>
            <a:r>
              <a:rPr lang="nl-NL" sz="5400" dirty="0" err="1"/>
              <a:t>amerika</a:t>
            </a:r>
            <a:endParaRPr lang="nl-NL" sz="5400" dirty="0"/>
          </a:p>
        </p:txBody>
      </p:sp>
      <p:pic>
        <p:nvPicPr>
          <p:cNvPr id="8" name="Afbeelding 7" descr="feb3.jpg">
            <a:extLst>
              <a:ext uri="{FF2B5EF4-FFF2-40B4-BE49-F238E27FC236}">
                <a16:creationId xmlns:a16="http://schemas.microsoft.com/office/drawing/2014/main" id="{41C7E280-8518-1846-9274-EDC57E8B4BF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4221088"/>
            <a:ext cx="2222882" cy="2273988"/>
          </a:xfrm>
          <a:prstGeom prst="rect">
            <a:avLst/>
          </a:prstGeom>
        </p:spPr>
      </p:pic>
      <p:pic>
        <p:nvPicPr>
          <p:cNvPr id="2" name=",Top 10 Greatest Rock Songs 1950 elvis,chuck berry,perkins,f.mov-0.0000-96.0950.m4v">
            <a:hlinkClick r:id="" action="ppaction://media"/>
            <a:extLst>
              <a:ext uri="{FF2B5EF4-FFF2-40B4-BE49-F238E27FC236}">
                <a16:creationId xmlns:a16="http://schemas.microsoft.com/office/drawing/2014/main" id="{0FC1CC9D-9700-D549-BC3E-F2091EC0FD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62433" y="4221088"/>
            <a:ext cx="4121603" cy="227398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AB6CE4C-E78B-DA45-BD8F-86D82485D1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8594" y="1836487"/>
            <a:ext cx="2178575" cy="227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82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8307" y="1842127"/>
            <a:ext cx="6768752" cy="4050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u="sng" dirty="0">
                <a:solidFill>
                  <a:srgbClr val="C00000"/>
                </a:solidFill>
                <a:cs typeface="Arial"/>
              </a:rPr>
              <a:t>Rhythm-and-blues: </a:t>
            </a:r>
            <a:r>
              <a:rPr lang="en-US" sz="1800" b="1" u="sng" dirty="0" err="1">
                <a:solidFill>
                  <a:srgbClr val="C00000"/>
                </a:solidFill>
                <a:cs typeface="Arial"/>
              </a:rPr>
              <a:t>zwarte</a:t>
            </a:r>
            <a:r>
              <a:rPr lang="en-US" sz="1800" b="1" u="sng" dirty="0">
                <a:solidFill>
                  <a:srgbClr val="C00000"/>
                </a:solidFill>
                <a:cs typeface="Arial"/>
              </a:rPr>
              <a:t> </a:t>
            </a:r>
            <a:r>
              <a:rPr lang="en-US" sz="1800" b="1" u="sng" dirty="0" err="1">
                <a:solidFill>
                  <a:srgbClr val="C00000"/>
                </a:solidFill>
                <a:cs typeface="Arial"/>
              </a:rPr>
              <a:t>muziek</a:t>
            </a:r>
            <a:r>
              <a:rPr lang="en-US" sz="1800" b="1" u="sng" dirty="0">
                <a:solidFill>
                  <a:srgbClr val="C00000"/>
                </a:solidFill>
                <a:cs typeface="Arial"/>
              </a:rPr>
              <a:t>. </a:t>
            </a:r>
          </a:p>
          <a:p>
            <a:endParaRPr lang="en-US" sz="1700" dirty="0">
              <a:cs typeface="Arial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0342805C-C0D7-3A4C-8CB5-8555BE8C3866}"/>
              </a:ext>
            </a:extLst>
          </p:cNvPr>
          <p:cNvSpPr txBox="1">
            <a:spLocks/>
          </p:cNvSpPr>
          <p:nvPr/>
        </p:nvSpPr>
        <p:spPr>
          <a:xfrm>
            <a:off x="417330" y="498216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dirty="0"/>
              <a:t>1.Jaren ’50 </a:t>
            </a:r>
            <a:r>
              <a:rPr lang="nl-NL" sz="5400" dirty="0" err="1"/>
              <a:t>amerika</a:t>
            </a:r>
            <a:endParaRPr lang="nl-NL" sz="5400" dirty="0"/>
          </a:p>
        </p:txBody>
      </p:sp>
      <p:pic>
        <p:nvPicPr>
          <p:cNvPr id="9" name="Ray Charles - I Got A Woman.mov-0.0033-193.5667.m4v">
            <a:hlinkClick r:id="" action="ppaction://media"/>
            <a:extLst>
              <a:ext uri="{FF2B5EF4-FFF2-40B4-BE49-F238E27FC236}">
                <a16:creationId xmlns:a16="http://schemas.microsoft.com/office/drawing/2014/main" id="{AF57E34D-F2A7-E64C-A3B4-62C6BD66AC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205" y="2633104"/>
            <a:ext cx="5334000" cy="3657600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9FA23096-7277-C349-8CA9-422D46A76A81}"/>
              </a:ext>
            </a:extLst>
          </p:cNvPr>
          <p:cNvSpPr/>
          <p:nvPr/>
        </p:nvSpPr>
        <p:spPr>
          <a:xfrm>
            <a:off x="6492375" y="2636133"/>
            <a:ext cx="243132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cs typeface="Arial"/>
              </a:rPr>
              <a:t>Combinatie</a:t>
            </a:r>
            <a:r>
              <a:rPr lang="en-US" dirty="0">
                <a:cs typeface="Arial"/>
              </a:rPr>
              <a:t> van Blues met </a:t>
            </a:r>
            <a:r>
              <a:rPr lang="en-US" dirty="0" err="1">
                <a:cs typeface="Arial"/>
              </a:rPr>
              <a:t>opzwepende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muziek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ritme-sectie</a:t>
            </a:r>
            <a:r>
              <a:rPr lang="en-US" dirty="0">
                <a:cs typeface="Arial"/>
              </a:rPr>
              <a:t>: drums/bas/</a:t>
            </a:r>
            <a:r>
              <a:rPr lang="en-US" dirty="0" err="1">
                <a:cs typeface="Arial"/>
              </a:rPr>
              <a:t>gitaar</a:t>
            </a:r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  <a:p>
            <a:r>
              <a:rPr lang="en-US" dirty="0" err="1">
                <a:cs typeface="Arial"/>
              </a:rPr>
              <a:t>Liedjes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gaan</a:t>
            </a:r>
            <a:r>
              <a:rPr lang="en-US" dirty="0">
                <a:cs typeface="Arial"/>
              </a:rPr>
              <a:t> net </a:t>
            </a:r>
            <a:r>
              <a:rPr lang="en-US" dirty="0" err="1">
                <a:cs typeface="Arial"/>
              </a:rPr>
              <a:t>als</a:t>
            </a:r>
            <a:r>
              <a:rPr lang="en-US" dirty="0">
                <a:cs typeface="Arial"/>
              </a:rPr>
              <a:t> de blues over drama van het </a:t>
            </a:r>
            <a:r>
              <a:rPr lang="en-US" dirty="0" err="1">
                <a:cs typeface="Arial"/>
              </a:rPr>
              <a:t>gewone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leven</a:t>
            </a:r>
            <a:r>
              <a:rPr lang="en-US" dirty="0">
                <a:cs typeface="Arial"/>
              </a:rPr>
              <a:t>.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5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0342805C-C0D7-3A4C-8CB5-8555BE8C3866}"/>
              </a:ext>
            </a:extLst>
          </p:cNvPr>
          <p:cNvSpPr txBox="1">
            <a:spLocks/>
          </p:cNvSpPr>
          <p:nvPr/>
        </p:nvSpPr>
        <p:spPr>
          <a:xfrm>
            <a:off x="403389" y="200461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dirty="0"/>
              <a:t>1.Jaren ’50 </a:t>
            </a:r>
            <a:r>
              <a:rPr lang="nl-NL" sz="5400" dirty="0" err="1"/>
              <a:t>amerika</a:t>
            </a:r>
            <a:endParaRPr lang="nl-NL" sz="5400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EBF8962-7A6B-2F4E-A758-C1B193997A1B}"/>
              </a:ext>
            </a:extLst>
          </p:cNvPr>
          <p:cNvSpPr txBox="1"/>
          <p:nvPr/>
        </p:nvSpPr>
        <p:spPr>
          <a:xfrm>
            <a:off x="422184" y="1533465"/>
            <a:ext cx="585209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u="sng" dirty="0">
                <a:solidFill>
                  <a:srgbClr val="C00000"/>
                </a:solidFill>
                <a:cs typeface="Arial"/>
              </a:rPr>
              <a:t>Elvis Presley: </a:t>
            </a:r>
          </a:p>
          <a:p>
            <a:r>
              <a:rPr lang="nl-NL" sz="2000" i="1" u="sng" dirty="0">
                <a:solidFill>
                  <a:srgbClr val="C00000"/>
                </a:solidFill>
                <a:cs typeface="Arial"/>
              </a:rPr>
              <a:t>“A </a:t>
            </a:r>
            <a:r>
              <a:rPr lang="nl-NL" sz="2000" i="1" u="sng" dirty="0" err="1">
                <a:solidFill>
                  <a:srgbClr val="C00000"/>
                </a:solidFill>
                <a:cs typeface="Arial"/>
              </a:rPr>
              <a:t>white</a:t>
            </a:r>
            <a:r>
              <a:rPr lang="nl-NL" sz="2000" i="1" u="sng" dirty="0">
                <a:solidFill>
                  <a:srgbClr val="C00000"/>
                </a:solidFill>
                <a:cs typeface="Arial"/>
              </a:rPr>
              <a:t> boy </a:t>
            </a:r>
            <a:r>
              <a:rPr lang="nl-NL" sz="2000" i="1" u="sng" dirty="0" err="1">
                <a:solidFill>
                  <a:srgbClr val="C00000"/>
                </a:solidFill>
                <a:cs typeface="Arial"/>
              </a:rPr>
              <a:t>who</a:t>
            </a:r>
            <a:r>
              <a:rPr lang="nl-NL" sz="2000" i="1" u="sng" dirty="0">
                <a:solidFill>
                  <a:srgbClr val="C00000"/>
                </a:solidFill>
                <a:cs typeface="Arial"/>
              </a:rPr>
              <a:t> </a:t>
            </a:r>
            <a:r>
              <a:rPr lang="nl-NL" sz="2000" i="1" u="sng" dirty="0" err="1">
                <a:solidFill>
                  <a:srgbClr val="C00000"/>
                </a:solidFill>
                <a:cs typeface="Arial"/>
              </a:rPr>
              <a:t>sounded</a:t>
            </a:r>
            <a:r>
              <a:rPr lang="nl-NL" sz="2000" i="1" u="sng" dirty="0">
                <a:solidFill>
                  <a:srgbClr val="C00000"/>
                </a:solidFill>
                <a:cs typeface="Arial"/>
              </a:rPr>
              <a:t> black”</a:t>
            </a:r>
          </a:p>
          <a:p>
            <a:endParaRPr lang="nl-NL" sz="2000" i="1" u="sng" dirty="0">
              <a:solidFill>
                <a:srgbClr val="C00000"/>
              </a:solidFill>
              <a:cs typeface="Arial"/>
            </a:endParaRPr>
          </a:p>
          <a:p>
            <a:r>
              <a:rPr lang="nl-NL" sz="2000" dirty="0">
                <a:latin typeface="Arial"/>
                <a:cs typeface="Arial"/>
              </a:rPr>
              <a:t>Elvis Presley: eerste popidool</a:t>
            </a:r>
          </a:p>
          <a:p>
            <a:r>
              <a:rPr lang="nl-NL" sz="2000" dirty="0">
                <a:latin typeface="Arial"/>
                <a:cs typeface="Arial"/>
              </a:rPr>
              <a:t>Speelt van </a:t>
            </a:r>
            <a:r>
              <a:rPr lang="nl-NL" sz="2000" dirty="0" err="1">
                <a:latin typeface="Arial"/>
                <a:cs typeface="Arial"/>
              </a:rPr>
              <a:t>rhytm</a:t>
            </a:r>
            <a:r>
              <a:rPr lang="nl-NL" sz="2000" dirty="0">
                <a:latin typeface="Arial"/>
                <a:cs typeface="Arial"/>
              </a:rPr>
              <a:t> </a:t>
            </a:r>
            <a:r>
              <a:rPr lang="nl-NL" sz="2000" dirty="0" err="1">
                <a:latin typeface="Arial"/>
                <a:cs typeface="Arial"/>
              </a:rPr>
              <a:t>and</a:t>
            </a:r>
            <a:r>
              <a:rPr lang="nl-NL" sz="2000" dirty="0">
                <a:latin typeface="Arial"/>
                <a:cs typeface="Arial"/>
              </a:rPr>
              <a:t> blues nummer </a:t>
            </a:r>
            <a:r>
              <a:rPr lang="nl-NL" sz="2000" dirty="0" err="1">
                <a:latin typeface="Arial"/>
                <a:cs typeface="Arial"/>
              </a:rPr>
              <a:t>that’s</a:t>
            </a:r>
            <a:r>
              <a:rPr lang="nl-NL" sz="2000" dirty="0">
                <a:latin typeface="Arial"/>
                <a:cs typeface="Arial"/>
              </a:rPr>
              <a:t> </a:t>
            </a:r>
            <a:r>
              <a:rPr lang="nl-NL" sz="2000" dirty="0" err="1">
                <a:latin typeface="Arial"/>
                <a:cs typeface="Arial"/>
              </a:rPr>
              <a:t>it’s</a:t>
            </a:r>
            <a:r>
              <a:rPr lang="nl-NL" sz="2000" dirty="0">
                <a:latin typeface="Arial"/>
                <a:cs typeface="Arial"/>
              </a:rPr>
              <a:t> </a:t>
            </a:r>
            <a:r>
              <a:rPr lang="nl-NL" sz="2000" dirty="0" err="1">
                <a:latin typeface="Arial"/>
                <a:cs typeface="Arial"/>
              </a:rPr>
              <a:t>all</a:t>
            </a:r>
            <a:r>
              <a:rPr lang="nl-NL" sz="2000" dirty="0">
                <a:latin typeface="Arial"/>
                <a:cs typeface="Arial"/>
              </a:rPr>
              <a:t> right mama, een eigen versie.</a:t>
            </a:r>
          </a:p>
          <a:p>
            <a:endParaRPr lang="nl-NL" sz="2000" dirty="0">
              <a:latin typeface="Arial"/>
              <a:cs typeface="Arial"/>
            </a:endParaRPr>
          </a:p>
          <a:p>
            <a:r>
              <a:rPr lang="nl-NL" sz="2000" dirty="0">
                <a:hlinkClick r:id="rId3"/>
              </a:rPr>
              <a:t>https://www.youtube.com/watch?v=NmopYuF4BzY</a:t>
            </a:r>
            <a:endParaRPr lang="nl-NL" sz="2000" dirty="0"/>
          </a:p>
          <a:p>
            <a:r>
              <a:rPr lang="nl-NL" sz="2000" dirty="0">
                <a:hlinkClick r:id="rId4"/>
              </a:rPr>
              <a:t>https://www.youtube.com/watch?v=uxHQUvCkV20</a:t>
            </a:r>
            <a:endParaRPr lang="nl-NL" sz="2000" dirty="0">
              <a:latin typeface="Arial"/>
              <a:cs typeface="Arial"/>
            </a:endParaRPr>
          </a:p>
          <a:p>
            <a:endParaRPr lang="nl-NL" sz="2000" dirty="0">
              <a:latin typeface="Arial"/>
              <a:cs typeface="Arial"/>
            </a:endParaRPr>
          </a:p>
          <a:p>
            <a:r>
              <a:rPr lang="nl-NL" sz="2000" dirty="0" err="1">
                <a:latin typeface="Arial"/>
                <a:cs typeface="Arial"/>
              </a:rPr>
              <a:t>Rhytm</a:t>
            </a:r>
            <a:r>
              <a:rPr lang="nl-NL" sz="2000" dirty="0">
                <a:latin typeface="Arial"/>
                <a:cs typeface="Arial"/>
              </a:rPr>
              <a:t> </a:t>
            </a:r>
            <a:r>
              <a:rPr lang="nl-NL" sz="2000" dirty="0" err="1">
                <a:latin typeface="Arial"/>
                <a:cs typeface="Arial"/>
              </a:rPr>
              <a:t>and</a:t>
            </a:r>
            <a:r>
              <a:rPr lang="nl-NL" sz="2000" dirty="0">
                <a:latin typeface="Arial"/>
                <a:cs typeface="Arial"/>
              </a:rPr>
              <a:t> blues is zwarte dansmuziek ontstaan in New Orleans vanuit de Jazz.</a:t>
            </a:r>
          </a:p>
          <a:p>
            <a:endParaRPr lang="nl-NL" sz="2000" dirty="0">
              <a:latin typeface="Arial"/>
              <a:cs typeface="Arial"/>
            </a:endParaRPr>
          </a:p>
          <a:p>
            <a:r>
              <a:rPr lang="nl-NL" sz="2000" dirty="0">
                <a:latin typeface="Arial"/>
                <a:cs typeface="Arial"/>
              </a:rPr>
              <a:t>De barrière tussen blank en zwart is opgeheven. </a:t>
            </a:r>
          </a:p>
          <a:p>
            <a:r>
              <a:rPr lang="nl-NL" sz="2000" b="1" dirty="0">
                <a:latin typeface="Arial"/>
                <a:cs typeface="Arial"/>
              </a:rPr>
              <a:t>Rock n </a:t>
            </a:r>
            <a:r>
              <a:rPr lang="nl-NL" sz="2000" b="1" dirty="0" err="1">
                <a:latin typeface="Arial"/>
                <a:cs typeface="Arial"/>
              </a:rPr>
              <a:t>Roll</a:t>
            </a:r>
            <a:r>
              <a:rPr lang="nl-NL" sz="2000" b="1" dirty="0">
                <a:latin typeface="Arial"/>
                <a:cs typeface="Arial"/>
              </a:rPr>
              <a:t> is geboren!</a:t>
            </a:r>
          </a:p>
        </p:txBody>
      </p:sp>
      <p:pic>
        <p:nvPicPr>
          <p:cNvPr id="10" name="Picture 3" descr="elvis-blues.jpg">
            <a:extLst>
              <a:ext uri="{FF2B5EF4-FFF2-40B4-BE49-F238E27FC236}">
                <a16:creationId xmlns:a16="http://schemas.microsoft.com/office/drawing/2014/main" id="{63FA7C43-C48A-0444-A00E-71E8717978F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200460"/>
            <a:ext cx="2249557" cy="281124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002A80B-6189-864B-8738-82D846FFD0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8223" y="3164117"/>
            <a:ext cx="2249557" cy="288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1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0342805C-C0D7-3A4C-8CB5-8555BE8C3866}"/>
              </a:ext>
            </a:extLst>
          </p:cNvPr>
          <p:cNvSpPr txBox="1">
            <a:spLocks/>
          </p:cNvSpPr>
          <p:nvPr/>
        </p:nvSpPr>
        <p:spPr>
          <a:xfrm>
            <a:off x="403389" y="200461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dirty="0"/>
              <a:t>1.Jaren ’50 </a:t>
            </a:r>
            <a:r>
              <a:rPr lang="nl-NL" sz="5400" dirty="0" err="1"/>
              <a:t>amerika</a:t>
            </a:r>
            <a:endParaRPr lang="nl-NL" sz="5400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EBF8962-7A6B-2F4E-A758-C1B193997A1B}"/>
              </a:ext>
            </a:extLst>
          </p:cNvPr>
          <p:cNvSpPr txBox="1"/>
          <p:nvPr/>
        </p:nvSpPr>
        <p:spPr>
          <a:xfrm>
            <a:off x="539552" y="1556792"/>
            <a:ext cx="62538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u="sng" dirty="0">
                <a:solidFill>
                  <a:srgbClr val="C00000"/>
                </a:solidFill>
                <a:cs typeface="Arial"/>
              </a:rPr>
              <a:t>Elvis Presley: 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Eigen “</a:t>
            </a:r>
            <a:r>
              <a:rPr lang="en-US" dirty="0" err="1">
                <a:latin typeface="Arial"/>
                <a:cs typeface="Arial"/>
              </a:rPr>
              <a:t>opwindende</a:t>
            </a:r>
            <a:r>
              <a:rPr lang="en-US" dirty="0">
                <a:latin typeface="Arial"/>
                <a:cs typeface="Arial"/>
              </a:rPr>
              <a:t>” </a:t>
            </a:r>
            <a:r>
              <a:rPr lang="en-US" dirty="0" err="1">
                <a:latin typeface="Arial"/>
                <a:cs typeface="Arial"/>
              </a:rPr>
              <a:t>dans</a:t>
            </a:r>
            <a:r>
              <a:rPr lang="en-US" dirty="0">
                <a:latin typeface="Arial"/>
                <a:cs typeface="Arial"/>
              </a:rPr>
              <a:t>: </a:t>
            </a:r>
            <a:r>
              <a:rPr lang="en-US" dirty="0">
                <a:hlinkClick r:id="rId3"/>
              </a:rPr>
              <a:t>https://www.youtube.com/watch?v=sGZm7EOamWk</a:t>
            </a:r>
            <a:endParaRPr lang="en-US" dirty="0"/>
          </a:p>
          <a:p>
            <a:endParaRPr lang="en-US" dirty="0"/>
          </a:p>
          <a:p>
            <a:r>
              <a:rPr lang="en-US" dirty="0" err="1">
                <a:latin typeface="Arial"/>
                <a:cs typeface="Arial"/>
              </a:rPr>
              <a:t>Censuur</a:t>
            </a:r>
            <a:r>
              <a:rPr lang="en-US" dirty="0">
                <a:latin typeface="Arial"/>
                <a:cs typeface="Arial"/>
              </a:rPr>
              <a:t> in tv </a:t>
            </a:r>
            <a:r>
              <a:rPr lang="en-US" dirty="0" err="1">
                <a:latin typeface="Arial"/>
                <a:cs typeface="Arial"/>
              </a:rPr>
              <a:t>optreden</a:t>
            </a:r>
            <a:r>
              <a:rPr lang="en-US" dirty="0">
                <a:latin typeface="Arial"/>
                <a:cs typeface="Arial"/>
              </a:rPr>
              <a:t>:</a:t>
            </a:r>
            <a:endParaRPr lang="en-US" dirty="0"/>
          </a:p>
          <a:p>
            <a:r>
              <a:rPr lang="pl-PL" dirty="0">
                <a:hlinkClick r:id="rId4"/>
              </a:rPr>
              <a:t>https://www.youtube.com/watch?v=COFHGFZxtnY</a:t>
            </a:r>
            <a:endParaRPr lang="pl-PL" dirty="0"/>
          </a:p>
          <a:p>
            <a:endParaRPr lang="nl-NL" dirty="0">
              <a:latin typeface="Arial"/>
              <a:cs typeface="Arial"/>
            </a:endParaRPr>
          </a:p>
          <a:p>
            <a:endParaRPr lang="nl-NL" dirty="0"/>
          </a:p>
        </p:txBody>
      </p:sp>
      <p:pic>
        <p:nvPicPr>
          <p:cNvPr id="10" name="Picture 3" descr="elvis-blues.jpg">
            <a:extLst>
              <a:ext uri="{FF2B5EF4-FFF2-40B4-BE49-F238E27FC236}">
                <a16:creationId xmlns:a16="http://schemas.microsoft.com/office/drawing/2014/main" id="{63FA7C43-C48A-0444-A00E-71E8717978F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6886" y="200461"/>
            <a:ext cx="1870895" cy="2338034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2A96B836-7979-BA42-B530-9727556F117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4078596"/>
            <a:ext cx="5688632" cy="2476019"/>
          </a:xfrm>
          <a:prstGeom prst="rect">
            <a:avLst/>
          </a:prstGeom>
        </p:spPr>
      </p:pic>
      <p:pic>
        <p:nvPicPr>
          <p:cNvPr id="8" name="Afbeelding 7" descr="Schermafbeelding 2018-05-21 om 11.45.56.png">
            <a:extLst>
              <a:ext uri="{FF2B5EF4-FFF2-40B4-BE49-F238E27FC236}">
                <a16:creationId xmlns:a16="http://schemas.microsoft.com/office/drawing/2014/main" id="{922057DB-18C8-1E4F-9E3A-2C56FD9FD14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6885" y="2708920"/>
            <a:ext cx="1920575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5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79" y="1556792"/>
            <a:ext cx="6739577" cy="4050792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5100" b="1" u="sng" dirty="0">
                <a:solidFill>
                  <a:srgbClr val="C00000"/>
                </a:solidFill>
                <a:cs typeface="Arial"/>
              </a:rPr>
              <a:t>Rock n roll: </a:t>
            </a:r>
            <a:r>
              <a:rPr lang="en-US" sz="5100" b="1" u="sng" dirty="0" err="1">
                <a:solidFill>
                  <a:srgbClr val="C00000"/>
                </a:solidFill>
                <a:cs typeface="Arial"/>
              </a:rPr>
              <a:t>eerste</a:t>
            </a:r>
            <a:r>
              <a:rPr lang="en-US" sz="5100" b="1" u="sng" dirty="0">
                <a:solidFill>
                  <a:srgbClr val="C00000"/>
                </a:solidFill>
                <a:cs typeface="Arial"/>
              </a:rPr>
              <a:t> pop </a:t>
            </a:r>
            <a:r>
              <a:rPr lang="en-US" sz="5100" b="1" u="sng" dirty="0" err="1">
                <a:solidFill>
                  <a:srgbClr val="C00000"/>
                </a:solidFill>
                <a:cs typeface="Arial"/>
              </a:rPr>
              <a:t>muziek</a:t>
            </a:r>
            <a:endParaRPr lang="en-US" sz="5100" b="1" u="sng" dirty="0">
              <a:solidFill>
                <a:srgbClr val="C00000"/>
              </a:solidFill>
              <a:cs typeface="Arial"/>
            </a:endParaRPr>
          </a:p>
          <a:p>
            <a:pPr marL="0" indent="0">
              <a:buNone/>
            </a:pPr>
            <a:endParaRPr lang="en-US" sz="5100" b="1" dirty="0">
              <a:cs typeface="Arial"/>
            </a:endParaRPr>
          </a:p>
          <a:p>
            <a:pPr marL="0" indent="0">
              <a:buNone/>
            </a:pPr>
            <a:r>
              <a:rPr lang="en-US" sz="5100" b="1" dirty="0">
                <a:cs typeface="Arial"/>
              </a:rPr>
              <a:t>DE</a:t>
            </a:r>
            <a:r>
              <a:rPr lang="en-US" sz="5100" dirty="0">
                <a:cs typeface="Arial"/>
              </a:rPr>
              <a:t> </a:t>
            </a:r>
            <a:r>
              <a:rPr lang="en-US" sz="5100" dirty="0" err="1">
                <a:cs typeface="Arial"/>
              </a:rPr>
              <a:t>muziek</a:t>
            </a:r>
            <a:r>
              <a:rPr lang="en-US" sz="5100" dirty="0">
                <a:cs typeface="Arial"/>
              </a:rPr>
              <a:t> </a:t>
            </a:r>
            <a:r>
              <a:rPr lang="en-US" sz="5100" dirty="0" err="1">
                <a:cs typeface="Arial"/>
              </a:rPr>
              <a:t>voor</a:t>
            </a:r>
            <a:r>
              <a:rPr lang="en-US" sz="5100" dirty="0">
                <a:cs typeface="Arial"/>
              </a:rPr>
              <a:t> </a:t>
            </a:r>
            <a:r>
              <a:rPr lang="en-US" sz="5100" dirty="0" err="1">
                <a:cs typeface="Arial"/>
              </a:rPr>
              <a:t>blanke</a:t>
            </a:r>
            <a:r>
              <a:rPr lang="en-US" sz="5100" dirty="0">
                <a:cs typeface="Arial"/>
              </a:rPr>
              <a:t> </a:t>
            </a:r>
            <a:r>
              <a:rPr lang="en-US" sz="5100" dirty="0" err="1">
                <a:cs typeface="Arial"/>
              </a:rPr>
              <a:t>jeugd</a:t>
            </a:r>
            <a:endParaRPr lang="en-US" sz="5100" dirty="0">
              <a:cs typeface="Arial"/>
            </a:endParaRPr>
          </a:p>
          <a:p>
            <a:pPr marL="0" indent="0">
              <a:buNone/>
            </a:pPr>
            <a:r>
              <a:rPr lang="en-US" sz="5100" dirty="0" err="1">
                <a:cs typeface="Arial"/>
              </a:rPr>
              <a:t>Afzetten</a:t>
            </a:r>
            <a:r>
              <a:rPr lang="en-US" sz="5100" dirty="0">
                <a:cs typeface="Arial"/>
              </a:rPr>
              <a:t> </a:t>
            </a:r>
            <a:r>
              <a:rPr lang="en-US" sz="5100" dirty="0" err="1">
                <a:cs typeface="Arial"/>
              </a:rPr>
              <a:t>tegen</a:t>
            </a:r>
            <a:r>
              <a:rPr lang="en-US" sz="5100" dirty="0">
                <a:cs typeface="Arial"/>
              </a:rPr>
              <a:t> </a:t>
            </a:r>
            <a:r>
              <a:rPr lang="en-US" sz="5100" dirty="0" err="1">
                <a:cs typeface="Arial"/>
              </a:rPr>
              <a:t>ouders</a:t>
            </a:r>
            <a:endParaRPr lang="en-US" sz="5100" dirty="0">
              <a:cs typeface="Arial"/>
            </a:endParaRPr>
          </a:p>
          <a:p>
            <a:pPr marL="0" indent="0">
              <a:buNone/>
            </a:pPr>
            <a:r>
              <a:rPr lang="en-US" sz="5100" dirty="0">
                <a:cs typeface="Arial"/>
              </a:rPr>
              <a:t>Eigen </a:t>
            </a:r>
            <a:r>
              <a:rPr lang="en-US" sz="5100" dirty="0" err="1">
                <a:cs typeface="Arial"/>
              </a:rPr>
              <a:t>opzwepende</a:t>
            </a:r>
            <a:r>
              <a:rPr lang="en-US" sz="5100" dirty="0">
                <a:cs typeface="Arial"/>
              </a:rPr>
              <a:t> </a:t>
            </a:r>
            <a:r>
              <a:rPr lang="en-US" sz="5100" dirty="0" err="1">
                <a:cs typeface="Arial"/>
              </a:rPr>
              <a:t>dans</a:t>
            </a:r>
            <a:r>
              <a:rPr lang="en-US" sz="5100" dirty="0">
                <a:cs typeface="Arial"/>
              </a:rPr>
              <a:t> </a:t>
            </a:r>
          </a:p>
          <a:p>
            <a:pPr marL="0" indent="0">
              <a:buNone/>
            </a:pPr>
            <a:r>
              <a:rPr lang="en-US" sz="5100" dirty="0">
                <a:cs typeface="Arial"/>
              </a:rPr>
              <a:t>Eigen </a:t>
            </a:r>
            <a:r>
              <a:rPr lang="en-US" sz="5100" dirty="0" err="1">
                <a:cs typeface="Arial"/>
              </a:rPr>
              <a:t>kleding</a:t>
            </a:r>
            <a:r>
              <a:rPr lang="en-US" sz="5100" dirty="0">
                <a:cs typeface="Arial"/>
              </a:rPr>
              <a:t>: </a:t>
            </a:r>
            <a:r>
              <a:rPr lang="en-US" sz="5100" dirty="0" err="1">
                <a:cs typeface="Arial"/>
              </a:rPr>
              <a:t>suikerspinnen</a:t>
            </a:r>
            <a:r>
              <a:rPr lang="en-US" sz="5100" dirty="0">
                <a:cs typeface="Arial"/>
              </a:rPr>
              <a:t>, </a:t>
            </a:r>
            <a:r>
              <a:rPr lang="en-US" sz="5100" dirty="0" err="1">
                <a:cs typeface="Arial"/>
              </a:rPr>
              <a:t>vetkuif</a:t>
            </a:r>
            <a:endParaRPr lang="en-US" sz="5100" dirty="0">
              <a:cs typeface="Arial"/>
            </a:endParaRPr>
          </a:p>
          <a:p>
            <a:pPr marL="0" indent="0">
              <a:buNone/>
            </a:pPr>
            <a:r>
              <a:rPr lang="en-US" sz="5100" dirty="0" err="1">
                <a:cs typeface="Arial"/>
              </a:rPr>
              <a:t>Gekte</a:t>
            </a:r>
            <a:r>
              <a:rPr lang="en-US" sz="5100" dirty="0">
                <a:cs typeface="Arial"/>
              </a:rPr>
              <a:t>, </a:t>
            </a:r>
            <a:r>
              <a:rPr lang="en-US" sz="5100" dirty="0" err="1">
                <a:cs typeface="Arial"/>
              </a:rPr>
              <a:t>totaal</a:t>
            </a:r>
            <a:r>
              <a:rPr lang="en-US" sz="5100" dirty="0">
                <a:cs typeface="Arial"/>
              </a:rPr>
              <a:t> </a:t>
            </a:r>
            <a:r>
              <a:rPr lang="en-US" sz="5100" dirty="0" err="1">
                <a:cs typeface="Arial"/>
              </a:rPr>
              <a:t>nieuw</a:t>
            </a:r>
            <a:r>
              <a:rPr lang="en-US" sz="5100" dirty="0">
                <a:cs typeface="Arial"/>
              </a:rPr>
              <a:t> </a:t>
            </a:r>
            <a:r>
              <a:rPr lang="en-US" sz="5100" dirty="0" err="1">
                <a:cs typeface="Arial"/>
              </a:rPr>
              <a:t>voor</a:t>
            </a:r>
            <a:r>
              <a:rPr lang="en-US" sz="5100" dirty="0">
                <a:cs typeface="Arial"/>
              </a:rPr>
              <a:t> </a:t>
            </a:r>
            <a:r>
              <a:rPr lang="en-US" sz="5100" dirty="0" err="1">
                <a:cs typeface="Arial"/>
              </a:rPr>
              <a:t>jeugd</a:t>
            </a:r>
            <a:endParaRPr lang="en-US" sz="5100" dirty="0">
              <a:cs typeface="Arial"/>
            </a:endParaRPr>
          </a:p>
          <a:p>
            <a:pPr marL="0" indent="0">
              <a:buNone/>
            </a:pPr>
            <a:endParaRPr lang="en-US" sz="5100" dirty="0"/>
          </a:p>
          <a:p>
            <a:pPr marL="0" indent="0">
              <a:buNone/>
            </a:pPr>
            <a:r>
              <a:rPr lang="en-US" sz="5100" dirty="0" err="1"/>
              <a:t>Tégen</a:t>
            </a:r>
            <a:r>
              <a:rPr lang="en-US" sz="5100" dirty="0"/>
              <a:t> de Rock &amp; roll </a:t>
            </a:r>
            <a:r>
              <a:rPr lang="en-US" sz="5100" dirty="0" err="1"/>
              <a:t>muziek</a:t>
            </a:r>
            <a:endParaRPr lang="en-US" sz="5100" dirty="0"/>
          </a:p>
          <a:p>
            <a:r>
              <a:rPr lang="en-US" sz="2500" dirty="0">
                <a:cs typeface="Arial"/>
                <a:hlinkClick r:id="rId2"/>
              </a:rPr>
              <a:t>https://www.youtube.com/watch?v=3PdVqWuqUsI</a:t>
            </a:r>
            <a:endParaRPr lang="en-US" sz="2500" dirty="0">
              <a:hlinkClick r:id="rId3"/>
            </a:endParaRPr>
          </a:p>
          <a:p>
            <a:r>
              <a:rPr lang="en-US" sz="2500" dirty="0">
                <a:hlinkClick r:id="rId3"/>
              </a:rPr>
              <a:t>https://www.youtube.com/watch?v=mOLOeaYjRME</a:t>
            </a:r>
            <a:endParaRPr lang="en-US" sz="2500" dirty="0"/>
          </a:p>
          <a:p>
            <a:endParaRPr lang="en-US" dirty="0"/>
          </a:p>
        </p:txBody>
      </p:sp>
      <p:pic>
        <p:nvPicPr>
          <p:cNvPr id="6" name="Picture 5" descr="jukebox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0071" y="3190315"/>
            <a:ext cx="2203951" cy="283365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46BB1B39-C3D2-844F-B70F-0B158A2917E9}"/>
              </a:ext>
            </a:extLst>
          </p:cNvPr>
          <p:cNvSpPr txBox="1">
            <a:spLocks/>
          </p:cNvSpPr>
          <p:nvPr/>
        </p:nvSpPr>
        <p:spPr>
          <a:xfrm>
            <a:off x="403389" y="200461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dirty="0"/>
              <a:t>1.Jaren ’50 </a:t>
            </a:r>
            <a:r>
              <a:rPr lang="nl-NL" sz="5400" dirty="0" err="1"/>
              <a:t>amerika</a:t>
            </a:r>
            <a:endParaRPr lang="nl-NL" sz="5400" dirty="0"/>
          </a:p>
        </p:txBody>
      </p:sp>
      <p:pic>
        <p:nvPicPr>
          <p:cNvPr id="5" name="Picture 4" descr="rockin-rollin-elvis-3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7207" y="1272092"/>
            <a:ext cx="1909986" cy="2209800"/>
          </a:xfrm>
          <a:prstGeom prst="rect">
            <a:avLst/>
          </a:prstGeom>
        </p:spPr>
      </p:pic>
      <p:pic>
        <p:nvPicPr>
          <p:cNvPr id="8" name="Afbeelding 7" descr="Aso, Nozems.jpg">
            <a:extLst>
              <a:ext uri="{FF2B5EF4-FFF2-40B4-BE49-F238E27FC236}">
                <a16:creationId xmlns:a16="http://schemas.microsoft.com/office/drawing/2014/main" id="{B9A162BE-25D3-0C4B-A88C-49FA16D84D4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861" y="200461"/>
            <a:ext cx="1599347" cy="2622621"/>
          </a:xfrm>
          <a:prstGeom prst="rect">
            <a:avLst/>
          </a:prstGeom>
        </p:spPr>
      </p:pic>
      <p:pic>
        <p:nvPicPr>
          <p:cNvPr id="4" name="Picture 3" descr="rock-en-roll-jurk-te-huur-in-onze-webshop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55" b="100000" l="150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2040" y="3070644"/>
            <a:ext cx="2880320" cy="358676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30235" y="1809804"/>
            <a:ext cx="7772400" cy="457152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b="1" u="sng" dirty="0">
                <a:solidFill>
                  <a:srgbClr val="C00000"/>
                </a:solidFill>
                <a:latin typeface="Arial"/>
                <a:cs typeface="Arial"/>
              </a:rPr>
              <a:t>Kenmerken Rock n </a:t>
            </a:r>
            <a:r>
              <a:rPr lang="nl-NL" b="1" u="sng" dirty="0" err="1">
                <a:solidFill>
                  <a:srgbClr val="C00000"/>
                </a:solidFill>
                <a:latin typeface="Arial"/>
                <a:cs typeface="Arial"/>
              </a:rPr>
              <a:t>Roll</a:t>
            </a:r>
            <a:endParaRPr lang="nl-NL" b="1" u="sng" dirty="0">
              <a:solidFill>
                <a:srgbClr val="C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nl-NL" b="1" u="sng" dirty="0">
              <a:solidFill>
                <a:srgbClr val="C00000"/>
              </a:solidFill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nl-NL" u="sng" dirty="0">
                <a:latin typeface="Arial"/>
                <a:cs typeface="Arial"/>
              </a:rPr>
              <a:t>Akkoordenschema: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NL" dirty="0">
                <a:latin typeface="Arial"/>
                <a:cs typeface="Arial"/>
              </a:rPr>
              <a:t>Gebaseerd op een akkoordenschema van 3 akkoorden</a:t>
            </a:r>
          </a:p>
          <a:p>
            <a:pPr marL="0" indent="0">
              <a:spcBef>
                <a:spcPts val="0"/>
              </a:spcBef>
              <a:buNone/>
            </a:pPr>
            <a:endParaRPr lang="nl-NL" u="sng" dirty="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nl-NL" u="sng" dirty="0">
                <a:latin typeface="Arial"/>
                <a:cs typeface="Arial"/>
              </a:rPr>
              <a:t>Instrumenten: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NL" dirty="0">
                <a:latin typeface="Arial"/>
                <a:cs typeface="Arial"/>
              </a:rPr>
              <a:t>Drums, basgitaar, gitaar eventueel aangevuld met saxofoon en piano</a:t>
            </a:r>
          </a:p>
          <a:p>
            <a:pPr marL="0" indent="0">
              <a:spcBef>
                <a:spcPts val="0"/>
              </a:spcBef>
              <a:buNone/>
            </a:pPr>
            <a:endParaRPr lang="nl-NL" u="sng" dirty="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nl-NL" u="sng" dirty="0">
                <a:latin typeface="Arial"/>
                <a:cs typeface="Arial"/>
              </a:rPr>
              <a:t>Muziek: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NL" dirty="0">
                <a:latin typeface="Arial"/>
                <a:cs typeface="Arial"/>
              </a:rPr>
              <a:t>Niet te ingewikkeld, duidelijke structuur van refrein en couplet en opzwepende beat</a:t>
            </a:r>
          </a:p>
          <a:p>
            <a:pPr marL="0" indent="0">
              <a:spcBef>
                <a:spcPts val="0"/>
              </a:spcBef>
              <a:buNone/>
            </a:pPr>
            <a:endParaRPr lang="nl-NL" u="sng" dirty="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nl-NL" u="sng" dirty="0">
                <a:latin typeface="Arial"/>
                <a:cs typeface="Arial"/>
              </a:rPr>
              <a:t>Dansen: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NL" dirty="0">
                <a:latin typeface="Arial"/>
                <a:cs typeface="Arial"/>
              </a:rPr>
              <a:t>Sensueel vanuit de heupen</a:t>
            </a:r>
          </a:p>
          <a:p>
            <a:pPr marL="0" indent="0">
              <a:spcBef>
                <a:spcPts val="0"/>
              </a:spcBef>
              <a:buNone/>
            </a:pPr>
            <a:endParaRPr lang="nl-NL" u="sng" dirty="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nl-NL" u="sng" dirty="0">
                <a:latin typeface="Arial"/>
                <a:cs typeface="Arial"/>
              </a:rPr>
              <a:t>Hitlijst Rock &amp; </a:t>
            </a:r>
            <a:r>
              <a:rPr lang="nl-NL" u="sng" dirty="0" err="1">
                <a:latin typeface="Arial"/>
                <a:cs typeface="Arial"/>
              </a:rPr>
              <a:t>Roll</a:t>
            </a:r>
            <a:r>
              <a:rPr lang="nl-NL" u="sng" dirty="0">
                <a:latin typeface="Arial"/>
                <a:cs typeface="Arial"/>
              </a:rPr>
              <a:t>: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NL" sz="1900" u="sng" dirty="0">
                <a:latin typeface="Arial"/>
                <a:cs typeface="Arial"/>
                <a:hlinkClick r:id="rId2"/>
              </a:rPr>
              <a:t>https://www.youtube.com/watch?v=QEg6015_6F4</a:t>
            </a:r>
            <a:endParaRPr lang="nl-NL" sz="1900" u="sng" dirty="0">
              <a:latin typeface="Arial"/>
              <a:cs typeface="Arial"/>
            </a:endParaRPr>
          </a:p>
          <a:p>
            <a:pPr marL="0" indent="0">
              <a:buNone/>
            </a:pPr>
            <a:endParaRPr lang="nl-NL" u="sng" dirty="0">
              <a:latin typeface="Arial"/>
              <a:cs typeface="Arial"/>
            </a:endParaRPr>
          </a:p>
          <a:p>
            <a:pPr marL="0" indent="0">
              <a:buNone/>
            </a:pPr>
            <a:endParaRPr lang="nl-NL" u="sng" dirty="0">
              <a:latin typeface="Arial"/>
              <a:cs typeface="Arial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A9F24072-82C7-BC4B-A50A-C86D690CF36A}"/>
              </a:ext>
            </a:extLst>
          </p:cNvPr>
          <p:cNvSpPr txBox="1">
            <a:spLocks/>
          </p:cNvSpPr>
          <p:nvPr/>
        </p:nvSpPr>
        <p:spPr>
          <a:xfrm>
            <a:off x="403389" y="200461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dirty="0"/>
              <a:t>1.Jaren ’50 </a:t>
            </a:r>
            <a:r>
              <a:rPr lang="nl-NL" sz="5400" dirty="0" err="1"/>
              <a:t>amerika</a:t>
            </a:r>
            <a:endParaRPr lang="nl-NL" sz="5400" dirty="0"/>
          </a:p>
        </p:txBody>
      </p:sp>
    </p:spTree>
    <p:extLst>
      <p:ext uri="{BB962C8B-B14F-4D97-AF65-F5344CB8AC3E}">
        <p14:creationId xmlns:p14="http://schemas.microsoft.com/office/powerpoint/2010/main" val="9113457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uttype">
  <a:themeElements>
    <a:clrScheme name="Hout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Hout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Hout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{319023FB-19E0-A24C-9762-0817DE1BC025}tf10001070</Template>
  <TotalTime>2547</TotalTime>
  <Words>487</Words>
  <Application>Microsoft Macintosh PowerPoint</Application>
  <PresentationFormat>Diavoorstelling (4:3)</PresentationFormat>
  <Paragraphs>80</Paragraphs>
  <Slides>11</Slides>
  <Notes>0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8" baseType="lpstr">
      <vt:lpstr>Arial</vt:lpstr>
      <vt:lpstr>Calibri</vt:lpstr>
      <vt:lpstr>Rockwell</vt:lpstr>
      <vt:lpstr>Rockwell Condensed</vt:lpstr>
      <vt:lpstr>Rockwell Extra Bold</vt:lpstr>
      <vt:lpstr>Wingdings</vt:lpstr>
      <vt:lpstr>Houttype</vt:lpstr>
      <vt:lpstr>Popmuziek </vt:lpstr>
      <vt:lpstr>1.Jaren ’50 amerika</vt:lpstr>
      <vt:lpstr>1.Jaren ’50 amerika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Jaren 50</dc:title>
  <dc:creator>ATC</dc:creator>
  <cp:lastModifiedBy>mandy habets</cp:lastModifiedBy>
  <cp:revision>173</cp:revision>
  <dcterms:created xsi:type="dcterms:W3CDTF">2012-10-08T13:00:49Z</dcterms:created>
  <dcterms:modified xsi:type="dcterms:W3CDTF">2019-04-16T19:36:39Z</dcterms:modified>
</cp:coreProperties>
</file>